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4"/>
  </p:notesMasterIdLst>
  <p:handoutMasterIdLst>
    <p:handoutMasterId r:id="rId15"/>
  </p:handoutMasterIdLst>
  <p:sldIdLst>
    <p:sldId id="264" r:id="rId3"/>
    <p:sldId id="276" r:id="rId4"/>
    <p:sldId id="280" r:id="rId5"/>
    <p:sldId id="282" r:id="rId6"/>
    <p:sldId id="281" r:id="rId7"/>
    <p:sldId id="283" r:id="rId8"/>
    <p:sldId id="284" r:id="rId9"/>
    <p:sldId id="285" r:id="rId10"/>
    <p:sldId id="286" r:id="rId11"/>
    <p:sldId id="287" r:id="rId12"/>
    <p:sldId id="266"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89" d="100"/>
          <a:sy n="89" d="100"/>
        </p:scale>
        <p:origin x="466" y="77"/>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9/24/2015</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9/24/2015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9/24/2015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9/24/2015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9/24/2015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9/24/2015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9/24/2015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9/24/2015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9/24/2015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9/24/2015</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video" Target="https://www.youtube.com/embed/YJn3dvPMiz0"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video" Target="https://www.youtube.com/embed/Yrz41FH6OMM"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video" Target="https://www.youtube.com/embed/Wh6wEmn0FP8"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8.xml"/><Relationship Id="rId1" Type="http://schemas.openxmlformats.org/officeDocument/2006/relationships/video" Target="https://www.youtube.com/embed/zC5MJ30KiWo"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8.xml"/><Relationship Id="rId1" Type="http://schemas.openxmlformats.org/officeDocument/2006/relationships/video" Target="https://www.youtube.com/embed/TW3pH6fNWfc"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8.xml"/><Relationship Id="rId1" Type="http://schemas.openxmlformats.org/officeDocument/2006/relationships/video" Target="https://www.youtube.com/embed/O5dvww-1wKY"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video" Target="https://www.youtube.com/embed/874PcgpgyZI" TargetMode="Externa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Battle of the Books</a:t>
            </a:r>
            <a:endParaRPr lang="en-US" dirty="0"/>
          </a:p>
        </p:txBody>
      </p:sp>
      <p:sp>
        <p:nvSpPr>
          <p:cNvPr id="3" name="Subtitle 2"/>
          <p:cNvSpPr>
            <a:spLocks noGrp="1"/>
          </p:cNvSpPr>
          <p:nvPr>
            <p:ph type="subTitle" idx="1"/>
          </p:nvPr>
        </p:nvSpPr>
        <p:spPr/>
        <p:txBody>
          <a:bodyPr/>
          <a:lstStyle/>
          <a:p>
            <a:r>
              <a:rPr lang="en-US" dirty="0" smtClean="0"/>
              <a:t>2015-2016</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 y="1676400"/>
            <a:ext cx="3905250" cy="2844800"/>
          </a:xfrm>
        </p:spPr>
        <p:txBody>
          <a:bodyPr/>
          <a:lstStyle/>
          <a:p>
            <a:r>
              <a:rPr lang="en-US" dirty="0" smtClean="0"/>
              <a:t>RED KAYAK</a:t>
            </a:r>
            <a:br>
              <a:rPr lang="en-US" dirty="0" smtClean="0"/>
            </a:br>
            <a:r>
              <a:rPr lang="en-US" dirty="0" smtClean="0"/>
              <a:t>by Priscilla Cummings</a:t>
            </a:r>
            <a:endParaRPr lang="en-US" dirty="0"/>
          </a:p>
        </p:txBody>
      </p:sp>
      <p:sp>
        <p:nvSpPr>
          <p:cNvPr id="4" name="Text Placeholder 3"/>
          <p:cNvSpPr>
            <a:spLocks noGrp="1"/>
          </p:cNvSpPr>
          <p:nvPr>
            <p:ph type="body" sz="half" idx="2"/>
          </p:nvPr>
        </p:nvSpPr>
        <p:spPr>
          <a:xfrm>
            <a:off x="131762" y="4648200"/>
            <a:ext cx="3771900" cy="2057400"/>
          </a:xfrm>
        </p:spPr>
        <p:txBody>
          <a:bodyPr>
            <a:normAutofit fontScale="92500"/>
          </a:bodyPr>
          <a:lstStyle/>
          <a:p>
            <a:r>
              <a:rPr lang="en-US" dirty="0"/>
              <a:t>First hailed as a hero for his dramatic water rescue of a little boy, thirteen-year-old Brady soon makes a discovery that puts him at the heart of a tragedy. Alone with his dark secret, Brady is forced to choose between his friends and the right thing</a:t>
            </a:r>
            <a:r>
              <a:rPr lang="en-US" dirty="0" smtClean="0"/>
              <a:t>.</a:t>
            </a:r>
          </a:p>
          <a:p>
            <a:r>
              <a:rPr lang="en-US" dirty="0" smtClean="0"/>
              <a:t>IL</a:t>
            </a:r>
            <a:r>
              <a:rPr lang="en-US" dirty="0" smtClean="0"/>
              <a:t>: </a:t>
            </a:r>
            <a:r>
              <a:rPr lang="en-US" dirty="0" smtClean="0"/>
              <a:t>MG+</a:t>
            </a:r>
            <a:r>
              <a:rPr lang="en-US" dirty="0" smtClean="0"/>
              <a:t>	BL: </a:t>
            </a:r>
            <a:r>
              <a:rPr lang="en-US" dirty="0" smtClean="0"/>
              <a:t>4.9</a:t>
            </a:r>
            <a:r>
              <a:rPr lang="en-US" dirty="0" smtClean="0"/>
              <a:t>	AR pts: </a:t>
            </a:r>
            <a:r>
              <a:rPr lang="en-US" dirty="0" smtClean="0"/>
              <a:t>8.0</a:t>
            </a:r>
            <a:endParaRPr lang="en-US" dirty="0"/>
          </a:p>
        </p:txBody>
      </p:sp>
      <p:pic>
        <p:nvPicPr>
          <p:cNvPr id="5" name="YJn3dvPMiz0"/>
          <p:cNvPicPr>
            <a:picLocks noGrp="1" noRot="1" noChangeAspect="1"/>
          </p:cNvPicPr>
          <p:nvPr>
            <p:ph idx="1"/>
            <a:videoFile r:link="rId1"/>
          </p:nvPr>
        </p:nvPicPr>
        <p:blipFill>
          <a:blip r:embed="rId3"/>
          <a:stretch>
            <a:fillRect/>
          </a:stretch>
        </p:blipFill>
        <p:spPr>
          <a:xfrm>
            <a:off x="4117195" y="914400"/>
            <a:ext cx="7586133" cy="4267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555" y="685800"/>
            <a:ext cx="3556000" cy="2667000"/>
          </a:xfrm>
          <a:prstGeom prst="rect">
            <a:avLst/>
          </a:prstGeom>
        </p:spPr>
      </p:pic>
    </p:spTree>
    <p:extLst>
      <p:ext uri="{BB962C8B-B14F-4D97-AF65-F5344CB8AC3E}">
        <p14:creationId xmlns:p14="http://schemas.microsoft.com/office/powerpoint/2010/main" val="2752798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17662" y="152400"/>
            <a:ext cx="5372100" cy="3581400"/>
          </a:xfrm>
          <a:prstGeom prst="rect">
            <a:avLst/>
          </a:prstGeom>
        </p:spPr>
      </p:pic>
      <p:sp>
        <p:nvSpPr>
          <p:cNvPr id="5" name="Rectangle 4"/>
          <p:cNvSpPr/>
          <p:nvPr/>
        </p:nvSpPr>
        <p:spPr>
          <a:xfrm>
            <a:off x="684212" y="3810000"/>
            <a:ext cx="7239000" cy="2739211"/>
          </a:xfrm>
          <a:prstGeom prst="rect">
            <a:avLst/>
          </a:prstGeom>
        </p:spPr>
        <p:txBody>
          <a:bodyPr wrap="square">
            <a:spAutoFit/>
          </a:bodyPr>
          <a:lstStyle/>
          <a:p>
            <a:pPr algn="ctr"/>
            <a:r>
              <a:rPr lang="en-US" sz="1800" b="1" dirty="0"/>
              <a:t>School-based Tournaments </a:t>
            </a:r>
          </a:p>
          <a:p>
            <a:pPr algn="ctr"/>
            <a:r>
              <a:rPr lang="en-US" sz="1400" dirty="0"/>
              <a:t>M</a:t>
            </a:r>
            <a:r>
              <a:rPr lang="en-US" sz="1400" dirty="0" smtClean="0"/>
              <a:t>id-January </a:t>
            </a:r>
            <a:r>
              <a:rPr lang="en-US" sz="1400" dirty="0"/>
              <a:t>to March </a:t>
            </a:r>
            <a:r>
              <a:rPr lang="en-US" sz="1400" dirty="0" smtClean="0"/>
              <a:t/>
            </a:r>
            <a:br>
              <a:rPr lang="en-US" sz="1400" dirty="0" smtClean="0"/>
            </a:br>
            <a:endParaRPr lang="en-US" sz="1400" dirty="0" smtClean="0"/>
          </a:p>
          <a:p>
            <a:pPr algn="ctr"/>
            <a:r>
              <a:rPr lang="en-US" sz="1600" b="1" dirty="0" smtClean="0"/>
              <a:t>Zones </a:t>
            </a:r>
            <a:r>
              <a:rPr lang="en-US" sz="1800" b="1" dirty="0"/>
              <a:t>Tournaments</a:t>
            </a:r>
            <a:r>
              <a:rPr lang="en-US" sz="1600" b="1" dirty="0"/>
              <a:t>  </a:t>
            </a:r>
            <a:r>
              <a:rPr lang="en-US" sz="1600" b="1" dirty="0" smtClean="0"/>
              <a:t/>
            </a:r>
            <a:br>
              <a:rPr lang="en-US" sz="1600" b="1" dirty="0" smtClean="0"/>
            </a:br>
            <a:r>
              <a:rPr lang="en-US" sz="1400" dirty="0" smtClean="0"/>
              <a:t>After school 	4:00 </a:t>
            </a:r>
            <a:r>
              <a:rPr lang="en-US" sz="1400" dirty="0"/>
              <a:t>PM to 4:45 </a:t>
            </a:r>
            <a:r>
              <a:rPr lang="en-US" sz="1400" dirty="0" smtClean="0"/>
              <a:t>PM</a:t>
            </a:r>
            <a:endParaRPr lang="en-US" sz="1400" dirty="0"/>
          </a:p>
          <a:p>
            <a:r>
              <a:rPr lang="en-US" sz="1400" b="1" dirty="0" smtClean="0"/>
              <a:t>Tuesday</a:t>
            </a:r>
            <a:r>
              <a:rPr lang="en-US" sz="1400" b="1" dirty="0"/>
              <a:t>, March </a:t>
            </a:r>
            <a:r>
              <a:rPr lang="en-US" sz="1400" b="1" dirty="0" smtClean="0"/>
              <a:t>1</a:t>
            </a:r>
            <a:r>
              <a:rPr lang="en-US" sz="1400" dirty="0" smtClean="0"/>
              <a:t>:  		</a:t>
            </a:r>
            <a:r>
              <a:rPr lang="en-US" sz="1400" b="1" dirty="0" smtClean="0"/>
              <a:t>Thursday, March 3:</a:t>
            </a:r>
            <a:endParaRPr lang="en-US" sz="1400" b="1" dirty="0"/>
          </a:p>
          <a:p>
            <a:r>
              <a:rPr lang="en-US" sz="1400" dirty="0"/>
              <a:t>St. </a:t>
            </a:r>
            <a:r>
              <a:rPr lang="en-US" sz="1400" dirty="0" smtClean="0"/>
              <a:t>Mary (</a:t>
            </a:r>
            <a:r>
              <a:rPr lang="en-US" sz="1400" dirty="0"/>
              <a:t>North Zone Host</a:t>
            </a:r>
            <a:r>
              <a:rPr lang="en-US" sz="1400" dirty="0" smtClean="0"/>
              <a:t>)		St</a:t>
            </a:r>
            <a:r>
              <a:rPr lang="en-US" sz="1400" dirty="0"/>
              <a:t>. </a:t>
            </a:r>
            <a:r>
              <a:rPr lang="en-US" sz="1400" dirty="0" smtClean="0"/>
              <a:t>Bernadette(North </a:t>
            </a:r>
            <a:r>
              <a:rPr lang="en-US" sz="1400" dirty="0"/>
              <a:t>Zone Host</a:t>
            </a:r>
            <a:r>
              <a:rPr lang="en-US" sz="1400" dirty="0" smtClean="0"/>
              <a:t>)</a:t>
            </a:r>
            <a:endParaRPr lang="en-US" sz="1400" dirty="0"/>
          </a:p>
          <a:p>
            <a:r>
              <a:rPr lang="en-US" sz="1400" dirty="0"/>
              <a:t>St. </a:t>
            </a:r>
            <a:r>
              <a:rPr lang="en-US" sz="1400" dirty="0" smtClean="0"/>
              <a:t>Theresa(South </a:t>
            </a:r>
            <a:r>
              <a:rPr lang="en-US" sz="1400" dirty="0"/>
              <a:t>Zone </a:t>
            </a:r>
            <a:r>
              <a:rPr lang="en-US" sz="1400" dirty="0" smtClean="0"/>
              <a:t>Host)		St. Dominic (South Zone Host)</a:t>
            </a:r>
          </a:p>
          <a:p>
            <a:endParaRPr lang="en-US" sz="1600" dirty="0" smtClean="0"/>
          </a:p>
          <a:p>
            <a:pPr algn="ctr"/>
            <a:r>
              <a:rPr lang="en-US" sz="1800" b="1" dirty="0" smtClean="0"/>
              <a:t>Finals</a:t>
            </a:r>
            <a:br>
              <a:rPr lang="en-US" sz="1800" b="1" dirty="0" smtClean="0"/>
            </a:br>
            <a:r>
              <a:rPr lang="en-US" sz="1400" dirty="0" smtClean="0"/>
              <a:t>Wednesday, March 9	Miller High School</a:t>
            </a:r>
            <a:endParaRPr lang="en-US" sz="1800" b="1"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What is Battle of the Books?</a:t>
            </a:r>
            <a:endParaRPr lang="en-US" dirty="0"/>
          </a:p>
        </p:txBody>
      </p:sp>
      <p:sp>
        <p:nvSpPr>
          <p:cNvPr id="14" name="Content Placeholder 13"/>
          <p:cNvSpPr>
            <a:spLocks noGrp="1"/>
          </p:cNvSpPr>
          <p:nvPr>
            <p:ph idx="1"/>
          </p:nvPr>
        </p:nvSpPr>
        <p:spPr/>
        <p:txBody>
          <a:bodyPr>
            <a:normAutofit lnSpcReduction="10000"/>
          </a:bodyPr>
          <a:lstStyle/>
          <a:p>
            <a:r>
              <a:rPr lang="en-US" dirty="0" smtClean="0"/>
              <a:t>Sometimes known as B.O.B.</a:t>
            </a:r>
          </a:p>
          <a:p>
            <a:r>
              <a:rPr lang="en-US" dirty="0" smtClean="0"/>
              <a:t>A book club in which teams compete by showing their knowledge of selected books.</a:t>
            </a:r>
          </a:p>
          <a:p>
            <a:r>
              <a:rPr lang="en-US" dirty="0" smtClean="0"/>
              <a:t>8 pre-selected books</a:t>
            </a:r>
          </a:p>
          <a:p>
            <a:r>
              <a:rPr lang="en-US" dirty="0" smtClean="0"/>
              <a:t>Teams are asked questions based on various text features:</a:t>
            </a:r>
          </a:p>
          <a:p>
            <a:pPr lvl="1"/>
            <a:r>
              <a:rPr lang="en-US" dirty="0" smtClean="0"/>
              <a:t>Author and dedication</a:t>
            </a:r>
          </a:p>
          <a:p>
            <a:pPr lvl="1"/>
            <a:r>
              <a:rPr lang="en-US" dirty="0" smtClean="0"/>
              <a:t>Characters and setting</a:t>
            </a:r>
          </a:p>
          <a:p>
            <a:pPr lvl="1"/>
            <a:r>
              <a:rPr lang="en-US" dirty="0" smtClean="0"/>
              <a:t>Plot and themes</a:t>
            </a:r>
          </a:p>
          <a:p>
            <a:r>
              <a:rPr lang="en-US" dirty="0" smtClean="0"/>
              <a:t>Teams made of students in grade 5-8, only four students per team</a:t>
            </a:r>
          </a:p>
          <a:p>
            <a:endParaRPr lang="en-US" dirty="0" smtClean="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TOTEM </a:t>
            </a:r>
            <a:br>
              <a:rPr lang="en-US" dirty="0" smtClean="0"/>
            </a:br>
            <a:r>
              <a:rPr lang="en-US" dirty="0" smtClean="0"/>
              <a:t>by Jennifer </a:t>
            </a:r>
            <a:r>
              <a:rPr lang="en-US" dirty="0" err="1" smtClean="0"/>
              <a:t>Maruno</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184" y="533400"/>
            <a:ext cx="1905000" cy="2990850"/>
          </a:xfrm>
        </p:spPr>
      </p:pic>
      <p:sp>
        <p:nvSpPr>
          <p:cNvPr id="4" name="Text Placeholder 3"/>
          <p:cNvSpPr>
            <a:spLocks noGrp="1"/>
          </p:cNvSpPr>
          <p:nvPr>
            <p:ph type="body" sz="half" idx="2"/>
          </p:nvPr>
        </p:nvSpPr>
        <p:spPr>
          <a:xfrm>
            <a:off x="76121" y="4546600"/>
            <a:ext cx="3960891" cy="2133600"/>
          </a:xfrm>
        </p:spPr>
        <p:txBody>
          <a:bodyPr>
            <a:normAutofit fontScale="92500" lnSpcReduction="10000"/>
          </a:bodyPr>
          <a:lstStyle/>
          <a:p>
            <a:r>
              <a:rPr lang="en-US" dirty="0"/>
              <a:t>As an orphaned white boy in a school full of Native students, fourteen-year-old Jonny Joe isn’t like any of the others at the island Redemption Residential School off the west coast. When the </a:t>
            </a:r>
            <a:r>
              <a:rPr lang="en-US" dirty="0" smtClean="0"/>
              <a:t>attention of </a:t>
            </a:r>
            <a:r>
              <a:rPr lang="en-US" dirty="0"/>
              <a:t>Father Gregory </a:t>
            </a:r>
            <a:r>
              <a:rPr lang="en-US" dirty="0" smtClean="0"/>
              <a:t>disturbs </a:t>
            </a:r>
            <a:r>
              <a:rPr lang="en-US" dirty="0"/>
              <a:t>Jonny, he joins another boy in an escape to a mountain cave. But when they leave the cave, the world as they knew it no longer exists</a:t>
            </a:r>
            <a:r>
              <a:rPr lang="en-US" dirty="0" smtClean="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012" y="1257300"/>
            <a:ext cx="7862364" cy="3733800"/>
          </a:xfrm>
          <a:prstGeom prst="rect">
            <a:avLst/>
          </a:prstGeom>
        </p:spPr>
      </p:pic>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BY SEVENS</a:t>
            </a:r>
            <a:br>
              <a:rPr lang="en-US" dirty="0" smtClean="0"/>
            </a:br>
            <a:r>
              <a:rPr lang="en-US" dirty="0" smtClean="0"/>
              <a:t>by Holly Goldberg Sloan</a:t>
            </a:r>
            <a:endParaRPr lang="en-US" dirty="0"/>
          </a:p>
        </p:txBody>
      </p:sp>
      <p:sp>
        <p:nvSpPr>
          <p:cNvPr id="4" name="Text Placeholder 3"/>
          <p:cNvSpPr>
            <a:spLocks noGrp="1"/>
          </p:cNvSpPr>
          <p:nvPr>
            <p:ph type="body" sz="half" idx="2"/>
          </p:nvPr>
        </p:nvSpPr>
        <p:spPr>
          <a:xfrm>
            <a:off x="74612" y="4648200"/>
            <a:ext cx="3809999" cy="1981200"/>
          </a:xfrm>
        </p:spPr>
        <p:txBody>
          <a:bodyPr>
            <a:normAutofit/>
          </a:bodyPr>
          <a:lstStyle/>
          <a:p>
            <a:r>
              <a:rPr lang="en-US" dirty="0"/>
              <a:t>Twelve-year-old genius and outsider Willow Chance must figure out how to connect with other people and find a surrogate family for herself after her parents are killed in a car accident</a:t>
            </a:r>
            <a:r>
              <a:rPr lang="en-US" dirty="0" smtClean="0"/>
              <a:t>.</a:t>
            </a:r>
          </a:p>
          <a:p>
            <a:r>
              <a:rPr lang="en-US" dirty="0" smtClean="0"/>
              <a:t>IL: MG	BL: 5.6 	AR pts: 10.0</a:t>
            </a:r>
            <a:endParaRPr lang="en-US" dirty="0"/>
          </a:p>
        </p:txBody>
      </p:sp>
      <p:pic>
        <p:nvPicPr>
          <p:cNvPr id="6" name="Yrz41FH6OMM"/>
          <p:cNvPicPr>
            <a:picLocks noGrp="1" noRot="1" noChangeAspect="1"/>
          </p:cNvPicPr>
          <p:nvPr>
            <p:ph idx="1"/>
            <a:videoFile r:link="rId1"/>
          </p:nvPr>
        </p:nvPicPr>
        <p:blipFill>
          <a:blip r:embed="rId3"/>
          <a:stretch>
            <a:fillRect/>
          </a:stretch>
        </p:blipFill>
        <p:spPr>
          <a:xfrm>
            <a:off x="4341812" y="1088231"/>
            <a:ext cx="7239000" cy="407193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21" y="457200"/>
            <a:ext cx="3351927" cy="3351927"/>
          </a:xfrm>
          <a:prstGeom prst="rect">
            <a:avLst/>
          </a:prstGeom>
        </p:spPr>
      </p:pic>
    </p:spTree>
    <p:extLst>
      <p:ext uri="{BB962C8B-B14F-4D97-AF65-F5344CB8AC3E}">
        <p14:creationId xmlns:p14="http://schemas.microsoft.com/office/powerpoint/2010/main" val="210276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FALSE PRINCE</a:t>
            </a:r>
            <a:br>
              <a:rPr lang="en-US" dirty="0" smtClean="0"/>
            </a:br>
            <a:r>
              <a:rPr lang="en-US" dirty="0" smtClean="0"/>
              <a:t>by Jennifer A. Nielsen</a:t>
            </a:r>
            <a:endParaRPr lang="en-US" dirty="0"/>
          </a:p>
        </p:txBody>
      </p:sp>
      <p:sp>
        <p:nvSpPr>
          <p:cNvPr id="4" name="Text Placeholder 3"/>
          <p:cNvSpPr>
            <a:spLocks noGrp="1"/>
          </p:cNvSpPr>
          <p:nvPr>
            <p:ph type="body" sz="half" idx="2"/>
          </p:nvPr>
        </p:nvSpPr>
        <p:spPr>
          <a:xfrm>
            <a:off x="74613" y="4648200"/>
            <a:ext cx="3810000" cy="1727200"/>
          </a:xfrm>
        </p:spPr>
        <p:txBody>
          <a:bodyPr>
            <a:normAutofit fontScale="92500" lnSpcReduction="10000"/>
          </a:bodyPr>
          <a:lstStyle/>
          <a:p>
            <a:r>
              <a:rPr lang="en-US" dirty="0"/>
              <a:t>In the country of </a:t>
            </a:r>
            <a:r>
              <a:rPr lang="en-US" dirty="0" err="1"/>
              <a:t>Carthya</a:t>
            </a:r>
            <a:r>
              <a:rPr lang="en-US" dirty="0"/>
              <a:t>, a devious nobleman engages four orphans in a brutal competition to be selected to impersonate the king's long-missing son in an effort to avoid a civil war. Book #</a:t>
            </a:r>
            <a:r>
              <a:rPr lang="en-US" dirty="0" smtClean="0"/>
              <a:t>1</a:t>
            </a:r>
          </a:p>
          <a:p>
            <a:r>
              <a:rPr lang="en-US" dirty="0" smtClean="0"/>
              <a:t>IL: MG	BL: 5.1	AR pts: 12.0</a:t>
            </a:r>
            <a:endParaRPr lang="en-US" dirty="0"/>
          </a:p>
        </p:txBody>
      </p:sp>
      <p:pic>
        <p:nvPicPr>
          <p:cNvPr id="10" name="Wh6wEmn0FP8"/>
          <p:cNvPicPr>
            <a:picLocks noGrp="1" noRot="1" noChangeAspect="1"/>
          </p:cNvPicPr>
          <p:nvPr>
            <p:ph idx="1"/>
            <a:videoFile r:link="rId1"/>
          </p:nvPr>
        </p:nvPicPr>
        <p:blipFill>
          <a:blip r:embed="rId3"/>
          <a:stretch>
            <a:fillRect/>
          </a:stretch>
        </p:blipFill>
        <p:spPr>
          <a:xfrm>
            <a:off x="4327088" y="533400"/>
            <a:ext cx="7315200" cy="41148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196" y="228600"/>
            <a:ext cx="2466975" cy="3590925"/>
          </a:xfrm>
          <a:prstGeom prst="rect">
            <a:avLst/>
          </a:prstGeom>
        </p:spPr>
      </p:pic>
    </p:spTree>
    <p:extLst>
      <p:ext uri="{BB962C8B-B14F-4D97-AF65-F5344CB8AC3E}">
        <p14:creationId xmlns:p14="http://schemas.microsoft.com/office/powerpoint/2010/main" val="44449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cTn>
                <p:tgtEl>
                  <p:spTgt spid="1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COLOSSUS RISES	</a:t>
            </a:r>
            <a:br>
              <a:rPr lang="en-US" dirty="0" smtClean="0"/>
            </a:br>
            <a:r>
              <a:rPr lang="en-US" dirty="0" smtClean="0"/>
              <a:t>by Peter </a:t>
            </a:r>
            <a:r>
              <a:rPr lang="en-US" dirty="0" err="1" smtClean="0"/>
              <a:t>Lerangis</a:t>
            </a:r>
            <a:endParaRPr lang="en-US" dirty="0"/>
          </a:p>
        </p:txBody>
      </p:sp>
      <p:sp>
        <p:nvSpPr>
          <p:cNvPr id="4" name="Text Placeholder 3"/>
          <p:cNvSpPr>
            <a:spLocks noGrp="1"/>
          </p:cNvSpPr>
          <p:nvPr>
            <p:ph type="body" sz="half" idx="2"/>
          </p:nvPr>
        </p:nvSpPr>
        <p:spPr>
          <a:xfrm>
            <a:off x="74613" y="4648200"/>
            <a:ext cx="3810000" cy="1727200"/>
          </a:xfrm>
        </p:spPr>
        <p:txBody>
          <a:bodyPr>
            <a:normAutofit fontScale="92500" lnSpcReduction="20000"/>
          </a:bodyPr>
          <a:lstStyle/>
          <a:p>
            <a:r>
              <a:rPr lang="en-US" dirty="0" smtClean="0"/>
              <a:t>Teens Jack, Marco, Ally, and Cass begin a quest to find seven pieces of Atlantis’ power that were hidden long ago and that will, if returned to Atlantis, save them from death due to the genetic abnormality that also gives them superior abilities. Book #1</a:t>
            </a:r>
          </a:p>
          <a:p>
            <a:r>
              <a:rPr lang="en-US" dirty="0" smtClean="0"/>
              <a:t>IL: MG	BL: 4.1	AR pts: 9.0</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457200"/>
            <a:ext cx="3352800" cy="3352800"/>
          </a:xfrm>
          <a:prstGeom prst="rect">
            <a:avLst/>
          </a:prstGeom>
        </p:spPr>
      </p:pic>
      <p:pic>
        <p:nvPicPr>
          <p:cNvPr id="13" name="zC5MJ30KiWo"/>
          <p:cNvPicPr>
            <a:picLocks noGrp="1" noRot="1" noChangeAspect="1"/>
          </p:cNvPicPr>
          <p:nvPr>
            <p:ph idx="1"/>
            <a:videoFile r:link="rId1"/>
          </p:nvPr>
        </p:nvPicPr>
        <p:blipFill>
          <a:blip r:embed="rId4"/>
          <a:stretch>
            <a:fillRect/>
          </a:stretch>
        </p:blipFill>
        <p:spPr>
          <a:xfrm>
            <a:off x="4418012" y="609600"/>
            <a:ext cx="7179733" cy="4038600"/>
          </a:xfrm>
          <a:prstGeom prst="rect">
            <a:avLst/>
          </a:prstGeom>
        </p:spPr>
      </p:pic>
    </p:spTree>
    <p:extLst>
      <p:ext uri="{BB962C8B-B14F-4D97-AF65-F5344CB8AC3E}">
        <p14:creationId xmlns:p14="http://schemas.microsoft.com/office/powerpoint/2010/main" val="238296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3" y="1701800"/>
            <a:ext cx="3733799" cy="2844800"/>
          </a:xfrm>
        </p:spPr>
        <p:txBody>
          <a:bodyPr/>
          <a:lstStyle/>
          <a:p>
            <a:r>
              <a:rPr lang="en-US" dirty="0" smtClean="0"/>
              <a:t>CURSE OF THE DREAM WITCH</a:t>
            </a:r>
            <a:br>
              <a:rPr lang="en-US" dirty="0" smtClean="0"/>
            </a:br>
            <a:r>
              <a:rPr lang="en-US" dirty="0" smtClean="0"/>
              <a:t>by Allan Stratton</a:t>
            </a:r>
            <a:endParaRPr lang="en-US" dirty="0"/>
          </a:p>
        </p:txBody>
      </p:sp>
      <p:sp>
        <p:nvSpPr>
          <p:cNvPr id="4" name="Text Placeholder 3"/>
          <p:cNvSpPr>
            <a:spLocks noGrp="1"/>
          </p:cNvSpPr>
          <p:nvPr>
            <p:ph type="body" sz="half" idx="2"/>
          </p:nvPr>
        </p:nvSpPr>
        <p:spPr>
          <a:xfrm>
            <a:off x="74613" y="4648200"/>
            <a:ext cx="3810000" cy="2057400"/>
          </a:xfrm>
        </p:spPr>
        <p:txBody>
          <a:bodyPr>
            <a:normAutofit lnSpcReduction="10000"/>
          </a:bodyPr>
          <a:lstStyle/>
          <a:p>
            <a:r>
              <a:rPr lang="en-US" dirty="0"/>
              <a:t>The Dream Witch haunts the forest beyond the kingdom of </a:t>
            </a:r>
            <a:r>
              <a:rPr lang="en-US" dirty="0" err="1"/>
              <a:t>Bellumen</a:t>
            </a:r>
            <a:r>
              <a:rPr lang="en-US" dirty="0"/>
              <a:t>, waiting to collect on a horrible debt owed by the king and queen--the heart of their only daughter, Princess Olivia. Until she has it, none of the kingdom's children are </a:t>
            </a:r>
            <a:r>
              <a:rPr lang="en-US" dirty="0" smtClean="0"/>
              <a:t>safe</a:t>
            </a:r>
          </a:p>
          <a:p>
            <a:r>
              <a:rPr lang="en-US" dirty="0" smtClean="0"/>
              <a:t>IL</a:t>
            </a:r>
            <a:r>
              <a:rPr lang="en-US" dirty="0" smtClean="0"/>
              <a:t>: MG	BL: </a:t>
            </a:r>
            <a:r>
              <a:rPr lang="en-US" dirty="0" smtClean="0"/>
              <a:t>4.3</a:t>
            </a:r>
            <a:r>
              <a:rPr lang="en-US" dirty="0" smtClean="0"/>
              <a:t>	AR pts: </a:t>
            </a:r>
            <a:r>
              <a:rPr lang="en-US" dirty="0" smtClean="0"/>
              <a:t>6.0</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000" b="13555"/>
          <a:stretch/>
        </p:blipFill>
        <p:spPr>
          <a:xfrm>
            <a:off x="322262" y="786682"/>
            <a:ext cx="3238500" cy="2540479"/>
          </a:xfrm>
          <a:prstGeom prst="rect">
            <a:avLst/>
          </a:prstGeom>
        </p:spPr>
      </p:pic>
      <p:pic>
        <p:nvPicPr>
          <p:cNvPr id="6" name="TW3pH6fNWfc"/>
          <p:cNvPicPr>
            <a:picLocks noGrp="1" noRot="1" noChangeAspect="1"/>
          </p:cNvPicPr>
          <p:nvPr>
            <p:ph idx="1"/>
            <a:videoFile r:link="rId1"/>
          </p:nvPr>
        </p:nvPicPr>
        <p:blipFill>
          <a:blip r:embed="rId4"/>
          <a:stretch>
            <a:fillRect/>
          </a:stretch>
        </p:blipFill>
        <p:spPr>
          <a:xfrm>
            <a:off x="4341812" y="1066800"/>
            <a:ext cx="7239000" cy="4071938"/>
          </a:xfrm>
          <a:prstGeom prst="rect">
            <a:avLst/>
          </a:prstGeom>
        </p:spPr>
      </p:pic>
    </p:spTree>
    <p:extLst>
      <p:ext uri="{BB962C8B-B14F-4D97-AF65-F5344CB8AC3E}">
        <p14:creationId xmlns:p14="http://schemas.microsoft.com/office/powerpoint/2010/main" val="324197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701800"/>
            <a:ext cx="3581400" cy="2844800"/>
          </a:xfrm>
        </p:spPr>
        <p:txBody>
          <a:bodyPr/>
          <a:lstStyle/>
          <a:p>
            <a:r>
              <a:rPr lang="en-US" dirty="0" smtClean="0"/>
              <a:t>ROCKET BLUES</a:t>
            </a:r>
            <a:br>
              <a:rPr lang="en-US" dirty="0" smtClean="0"/>
            </a:br>
            <a:r>
              <a:rPr lang="en-US" dirty="0" smtClean="0"/>
              <a:t>by David </a:t>
            </a:r>
            <a:r>
              <a:rPr lang="en-US" dirty="0" err="1" smtClean="0"/>
              <a:t>Skuy</a:t>
            </a:r>
            <a:endParaRPr lang="en-US" dirty="0"/>
          </a:p>
        </p:txBody>
      </p:sp>
      <p:sp>
        <p:nvSpPr>
          <p:cNvPr id="4" name="Text Placeholder 3"/>
          <p:cNvSpPr>
            <a:spLocks noGrp="1"/>
          </p:cNvSpPr>
          <p:nvPr>
            <p:ph type="body" sz="half" idx="2"/>
          </p:nvPr>
        </p:nvSpPr>
        <p:spPr>
          <a:xfrm>
            <a:off x="131762" y="4648200"/>
            <a:ext cx="3771900" cy="2057400"/>
          </a:xfrm>
        </p:spPr>
        <p:txBody>
          <a:bodyPr>
            <a:normAutofit/>
          </a:bodyPr>
          <a:lstStyle/>
          <a:p>
            <a:r>
              <a:rPr lang="en-US" dirty="0"/>
              <a:t>When Rocket gets cut from his AAA bantam hockey team, he needs to re-evaluate his </a:t>
            </a:r>
            <a:r>
              <a:rPr lang="en-US" dirty="0" smtClean="0"/>
              <a:t>priorities.</a:t>
            </a:r>
          </a:p>
          <a:p>
            <a:r>
              <a:rPr lang="en-US" dirty="0" smtClean="0"/>
              <a:t>IL</a:t>
            </a:r>
            <a:r>
              <a:rPr lang="en-US" dirty="0" smtClean="0"/>
              <a:t>: MG	BL: </a:t>
            </a:r>
            <a:r>
              <a:rPr lang="en-US" dirty="0" smtClean="0"/>
              <a:t>4.3</a:t>
            </a:r>
            <a:r>
              <a:rPr lang="en-US" dirty="0" smtClean="0"/>
              <a:t>	AR pts: </a:t>
            </a:r>
            <a:r>
              <a:rPr lang="en-US" dirty="0"/>
              <a:t>8</a:t>
            </a:r>
            <a:r>
              <a:rPr lang="en-US" dirty="0" smtClean="0"/>
              <a:t>.0</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2402"/>
          <a:stretch/>
        </p:blipFill>
        <p:spPr>
          <a:xfrm>
            <a:off x="770402" y="457200"/>
            <a:ext cx="2418422" cy="3276600"/>
          </a:xfrm>
          <a:prstGeom prst="rect">
            <a:avLst/>
          </a:prstGeom>
        </p:spPr>
      </p:pic>
      <p:pic>
        <p:nvPicPr>
          <p:cNvPr id="8" name="O5dvww-1wKY"/>
          <p:cNvPicPr>
            <a:picLocks noGrp="1" noRot="1" noChangeAspect="1"/>
          </p:cNvPicPr>
          <p:nvPr>
            <p:ph idx="1"/>
            <a:videoFile r:link="rId1"/>
          </p:nvPr>
        </p:nvPicPr>
        <p:blipFill>
          <a:blip r:embed="rId4"/>
          <a:stretch>
            <a:fillRect/>
          </a:stretch>
        </p:blipFill>
        <p:spPr>
          <a:xfrm>
            <a:off x="4344463" y="673100"/>
            <a:ext cx="7312549" cy="4113309"/>
          </a:xfrm>
          <a:prstGeom prst="rect">
            <a:avLst/>
          </a:prstGeom>
        </p:spPr>
      </p:pic>
    </p:spTree>
    <p:extLst>
      <p:ext uri="{BB962C8B-B14F-4D97-AF65-F5344CB8AC3E}">
        <p14:creationId xmlns:p14="http://schemas.microsoft.com/office/powerpoint/2010/main" val="1652470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 y="1676400"/>
            <a:ext cx="3905250" cy="2844800"/>
          </a:xfrm>
        </p:spPr>
        <p:txBody>
          <a:bodyPr/>
          <a:lstStyle/>
          <a:p>
            <a:r>
              <a:rPr lang="en-US" dirty="0" smtClean="0"/>
              <a:t>AMONG THE KIDDEN</a:t>
            </a:r>
            <a:br>
              <a:rPr lang="en-US" dirty="0" smtClean="0"/>
            </a:br>
            <a:r>
              <a:rPr lang="en-US" dirty="0" smtClean="0"/>
              <a:t>by Margaret Peterson </a:t>
            </a:r>
            <a:r>
              <a:rPr lang="en-US" dirty="0" err="1" smtClean="0"/>
              <a:t>Haddix</a:t>
            </a:r>
            <a:endParaRPr lang="en-US" dirty="0"/>
          </a:p>
        </p:txBody>
      </p:sp>
      <p:sp>
        <p:nvSpPr>
          <p:cNvPr id="4" name="Text Placeholder 3"/>
          <p:cNvSpPr>
            <a:spLocks noGrp="1"/>
          </p:cNvSpPr>
          <p:nvPr>
            <p:ph type="body" sz="half" idx="2"/>
          </p:nvPr>
        </p:nvSpPr>
        <p:spPr>
          <a:xfrm>
            <a:off x="131762" y="4648200"/>
            <a:ext cx="3771900" cy="2057400"/>
          </a:xfrm>
        </p:spPr>
        <p:txBody>
          <a:bodyPr>
            <a:normAutofit lnSpcReduction="10000"/>
          </a:bodyPr>
          <a:lstStyle/>
          <a:p>
            <a:r>
              <a:rPr lang="en-US" dirty="0"/>
              <a:t>In a future where the Population Police enforce the law limiting a family to only two children, Luke has lived all his twelve years in isolation and fear on his family's farm, until another "third" convinces him that the government is wrong</a:t>
            </a:r>
            <a:r>
              <a:rPr lang="en-US" dirty="0" smtClean="0"/>
              <a:t>.</a:t>
            </a:r>
          </a:p>
          <a:p>
            <a:r>
              <a:rPr lang="en-US" dirty="0" smtClean="0"/>
              <a:t>IL</a:t>
            </a:r>
            <a:r>
              <a:rPr lang="en-US" dirty="0" smtClean="0"/>
              <a:t>: MG	BL: </a:t>
            </a:r>
            <a:r>
              <a:rPr lang="en-US" dirty="0" smtClean="0"/>
              <a:t>4.8</a:t>
            </a:r>
            <a:r>
              <a:rPr lang="en-US" dirty="0" smtClean="0"/>
              <a:t>	AR pts: </a:t>
            </a:r>
            <a:r>
              <a:rPr lang="en-US" dirty="0" smtClean="0"/>
              <a:t>5.0</a:t>
            </a:r>
            <a:endParaRPr lang="en-US" dirty="0"/>
          </a:p>
        </p:txBody>
      </p:sp>
      <p:pic>
        <p:nvPicPr>
          <p:cNvPr id="6" name="874PcgpgyZI"/>
          <p:cNvPicPr>
            <a:picLocks noGrp="1" noRot="1" noChangeAspect="1"/>
          </p:cNvPicPr>
          <p:nvPr>
            <p:ph idx="1"/>
            <a:videoFile r:link="rId1"/>
          </p:nvPr>
        </p:nvPicPr>
        <p:blipFill>
          <a:blip r:embed="rId3"/>
          <a:stretch>
            <a:fillRect/>
          </a:stretch>
        </p:blipFill>
        <p:spPr>
          <a:xfrm>
            <a:off x="4208462" y="685800"/>
            <a:ext cx="7450666" cy="41910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0359" b="29216"/>
          <a:stretch/>
        </p:blipFill>
        <p:spPr>
          <a:xfrm>
            <a:off x="303212" y="533400"/>
            <a:ext cx="3244623" cy="2895600"/>
          </a:xfrm>
          <a:prstGeom prst="rect">
            <a:avLst/>
          </a:prstGeom>
        </p:spPr>
      </p:pic>
    </p:spTree>
    <p:extLst>
      <p:ext uri="{BB962C8B-B14F-4D97-AF65-F5344CB8AC3E}">
        <p14:creationId xmlns:p14="http://schemas.microsoft.com/office/powerpoint/2010/main" val="280793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471</Words>
  <Application>Microsoft Office PowerPoint</Application>
  <PresentationFormat>Custom</PresentationFormat>
  <Paragraphs>42</Paragraphs>
  <Slides>11</Slides>
  <Notes>0</Notes>
  <HiddenSlides>0</HiddenSlides>
  <MMClips>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Books 16x9</vt:lpstr>
      <vt:lpstr>Battle of the Books</vt:lpstr>
      <vt:lpstr>What is Battle of the Books?</vt:lpstr>
      <vt:lpstr>TOTEM  by Jennifer Maruno</vt:lpstr>
      <vt:lpstr>COUNTING BY SEVENS by Holly Goldberg Sloan</vt:lpstr>
      <vt:lpstr>THE FALSE PRINCE by Jennifer A. Nielsen</vt:lpstr>
      <vt:lpstr>COLOSSUS RISES  by Peter Lerangis</vt:lpstr>
      <vt:lpstr>CURSE OF THE DREAM WITCH by Allan Stratton</vt:lpstr>
      <vt:lpstr>ROCKET BLUES by David Skuy</vt:lpstr>
      <vt:lpstr>AMONG THE KIDDEN by Margaret Peterson Haddix</vt:lpstr>
      <vt:lpstr>RED KAYAK by Priscilla Cummings</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2015-09-21T21:02:14Z</dcterms:created>
  <dcterms:modified xsi:type="dcterms:W3CDTF">2015-09-24T20:35:28Z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